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49" r:id="rId5"/>
    <p:sldId id="471" r:id="rId6"/>
    <p:sldId id="472" r:id="rId7"/>
    <p:sldId id="473" r:id="rId8"/>
    <p:sldId id="474" r:id="rId9"/>
    <p:sldId id="466" r:id="rId10"/>
    <p:sldId id="475" r:id="rId11"/>
    <p:sldId id="422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D883FF"/>
    <a:srgbClr val="FF7E79"/>
    <a:srgbClr val="FF9300"/>
    <a:srgbClr val="941651"/>
    <a:srgbClr val="FF2F92"/>
    <a:srgbClr val="FFFD78"/>
    <a:srgbClr val="8EFA00"/>
    <a:srgbClr val="76D6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51" autoAdjust="0"/>
    <p:restoredTop sz="96405" autoAdjust="0"/>
  </p:normalViewPr>
  <p:slideViewPr>
    <p:cSldViewPr showGuides="1">
      <p:cViewPr varScale="1">
        <p:scale>
          <a:sx n="115" d="100"/>
          <a:sy n="115" d="100"/>
        </p:scale>
        <p:origin x="240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2/1/23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29 – Clean Code – State Machine Compiler (SMC)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 -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991544" y="1317012"/>
            <a:ext cx="7367723" cy="313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Here we aim to generate our state machine for the turnstile from our state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3303E-F00A-F7AA-F5B8-023A2A2FA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35150"/>
            <a:ext cx="9022592" cy="43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97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 -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136576" y="1261864"/>
            <a:ext cx="901346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we have the specification, we can create a formal spec using Backus-Naur Form – BNF.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3303E-F00A-F7AA-F5B8-023A2A2FA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35150"/>
            <a:ext cx="9022592" cy="43301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B9576A-068F-9015-204D-5F805C74D71D}"/>
              </a:ext>
            </a:extLst>
          </p:cNvPr>
          <p:cNvCxnSpPr/>
          <p:nvPr/>
        </p:nvCxnSpPr>
        <p:spPr>
          <a:xfrm>
            <a:off x="3791744" y="2564904"/>
            <a:ext cx="4032448" cy="648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B1B1E4-C74B-2EC2-E7EC-BD2F80BC8F4F}"/>
              </a:ext>
            </a:extLst>
          </p:cNvPr>
          <p:cNvCxnSpPr>
            <a:cxnSpLocks/>
          </p:cNvCxnSpPr>
          <p:nvPr/>
        </p:nvCxnSpPr>
        <p:spPr>
          <a:xfrm>
            <a:off x="3791744" y="2243058"/>
            <a:ext cx="2016224" cy="90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055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2C47-449D-EABA-343B-F0FB9926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Backus–</a:t>
            </a:r>
            <a:r>
              <a:rPr lang="en-US" dirty="0" err="1"/>
              <a:t>Naur</a:t>
            </a:r>
            <a:r>
              <a:rPr lang="en-US" dirty="0"/>
              <a:t> form (BNF)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4A40F-FA50-3CEC-3EB8-165BEE3042E9}"/>
              </a:ext>
            </a:extLst>
          </p:cNvPr>
          <p:cNvSpPr txBox="1"/>
          <p:nvPr/>
        </p:nvSpPr>
        <p:spPr>
          <a:xfrm>
            <a:off x="335280" y="1186934"/>
            <a:ext cx="9466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2F92"/>
                </a:solidFill>
              </a:rPr>
              <a:t>Backus-Naur form is a </a:t>
            </a:r>
            <a:r>
              <a:rPr lang="en-US" sz="2000" dirty="0" err="1">
                <a:solidFill>
                  <a:srgbClr val="FF2F92"/>
                </a:solidFill>
              </a:rPr>
              <a:t>metasyntax</a:t>
            </a:r>
            <a:r>
              <a:rPr lang="en-US" sz="2000" dirty="0">
                <a:solidFill>
                  <a:srgbClr val="FF2F92"/>
                </a:solidFill>
              </a:rPr>
              <a:t> often used to describe the syntax of languages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1D657-94F5-DC15-BA8A-B12381481403}"/>
              </a:ext>
            </a:extLst>
          </p:cNvPr>
          <p:cNvGrpSpPr/>
          <p:nvPr/>
        </p:nvGrpSpPr>
        <p:grpSpPr>
          <a:xfrm>
            <a:off x="171762" y="1652257"/>
            <a:ext cx="4896544" cy="3970318"/>
            <a:chOff x="3784242" y="1637799"/>
            <a:chExt cx="4896544" cy="39703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19E83-63CB-E866-E18B-86F6350024B4}"/>
                </a:ext>
              </a:extLst>
            </p:cNvPr>
            <p:cNvSpPr txBox="1"/>
            <p:nvPr/>
          </p:nvSpPr>
          <p:spPr>
            <a:xfrm>
              <a:off x="3784242" y="1637799"/>
              <a:ext cx="4896544" cy="3970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Actions: 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FSM: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Initial: Locked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Locked	 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{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alarmOff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unlock}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Pass	Locked	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alarmOn</a:t>
              </a:r>
              <a:endPara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Unlocked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 thankyou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	Unlocked  Pass	Locked	 lock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B9EEE27D-37BB-3EB3-03A9-C6B869C509A6}"/>
                </a:ext>
              </a:extLst>
            </p:cNvPr>
            <p:cNvSpPr/>
            <p:nvPr/>
          </p:nvSpPr>
          <p:spPr>
            <a:xfrm>
              <a:off x="6056288" y="1725554"/>
              <a:ext cx="288032" cy="1224136"/>
            </a:xfrm>
            <a:prstGeom prst="righ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B7E12E-6F4F-6731-D11D-D9A107C72C5A}"/>
                </a:ext>
              </a:extLst>
            </p:cNvPr>
            <p:cNvSpPr txBox="1"/>
            <p:nvPr/>
          </p:nvSpPr>
          <p:spPr>
            <a:xfrm>
              <a:off x="6358069" y="2152956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200"/>
                </a:spcBef>
              </a:pPr>
              <a:r>
                <a:rPr lang="en-US" sz="2000" dirty="0">
                  <a:solidFill>
                    <a:srgbClr val="00B0F0"/>
                  </a:solidFill>
                </a:rPr>
                <a:t>Headers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425053-BFEB-D4F4-A1BD-743A1128EFE5}"/>
              </a:ext>
            </a:extLst>
          </p:cNvPr>
          <p:cNvSpPr txBox="1"/>
          <p:nvPr/>
        </p:nvSpPr>
        <p:spPr>
          <a:xfrm>
            <a:off x="5879976" y="1943707"/>
            <a:ext cx="4176880" cy="2819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FSM::=&lt;Header&gt;*&lt;Logic&gt;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&lt;Header&gt;  ::= &lt;Name&gt; “:”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&lt;Logic&gt; ::= “{“ &lt;Transition&gt;*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&lt;Transition&gt; ::= &lt;State&gt;  “{“ &lt;State-Spec&gt; “}”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&lt;State&gt; ::= &lt;Name&gt;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&lt;State-Spec&gt; ::= &lt;Event&gt; ” ” &lt;State&gt; ” ” &lt;Action&gt;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&lt;Event&gt; ::=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&lt;Action&gt; ::= &lt;Name&gt; | “{“ &lt;Name&gt; “ ” &lt;Action&gt;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&lt;Name&gt; ::= \w+</a:t>
            </a:r>
          </a:p>
        </p:txBody>
      </p:sp>
    </p:spTree>
    <p:extLst>
      <p:ext uri="{BB962C8B-B14F-4D97-AF65-F5344CB8AC3E}">
        <p14:creationId xmlns:p14="http://schemas.microsoft.com/office/powerpoint/2010/main" val="23676130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58B1-47AA-A9C8-1504-9D99C058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 – Parsing our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B0F67-04D5-7837-690C-05F67BF8E2F7}"/>
              </a:ext>
            </a:extLst>
          </p:cNvPr>
          <p:cNvSpPr txBox="1"/>
          <p:nvPr/>
        </p:nvSpPr>
        <p:spPr>
          <a:xfrm>
            <a:off x="367625" y="2636912"/>
            <a:ext cx="9316974" cy="369332"/>
          </a:xfrm>
          <a:prstGeom prst="rect">
            <a:avLst/>
          </a:prstGeom>
          <a:solidFill>
            <a:srgbClr val="D883FF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bg1"/>
                </a:solidFill>
              </a:rPr>
              <a:t>Create the </a:t>
            </a:r>
            <a:r>
              <a:rPr lang="en-US" sz="2000" dirty="0" err="1">
                <a:solidFill>
                  <a:schemeClr val="bg1"/>
                </a:solidFill>
              </a:rPr>
              <a:t>Lexer</a:t>
            </a:r>
            <a:r>
              <a:rPr lang="en-US" sz="2000" dirty="0">
                <a:solidFill>
                  <a:schemeClr val="bg1"/>
                </a:solidFill>
              </a:rPr>
              <a:t> and then parse the structure string to create the data 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1E23-43CE-69A1-F6BA-185A84BC003F}"/>
              </a:ext>
            </a:extLst>
          </p:cNvPr>
          <p:cNvSpPr txBox="1"/>
          <p:nvPr/>
        </p:nvSpPr>
        <p:spPr>
          <a:xfrm>
            <a:off x="479376" y="1531558"/>
            <a:ext cx="100091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Any system that can be represented in BNF can be parsed with a finite state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04B5-AE19-6270-8B36-257551A9391C}"/>
              </a:ext>
            </a:extLst>
          </p:cNvPr>
          <p:cNvSpPr txBox="1"/>
          <p:nvPr/>
        </p:nvSpPr>
        <p:spPr>
          <a:xfrm>
            <a:off x="1127448" y="2018614"/>
            <a:ext cx="85571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you can implement a parser by implementing the right finite state machine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10E68-F013-65B3-6B5C-86C0FB40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3115559"/>
            <a:ext cx="4677368" cy="36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5922C-230D-E891-9094-2AFC57C9648B}"/>
              </a:ext>
            </a:extLst>
          </p:cNvPr>
          <p:cNvSpPr txBox="1"/>
          <p:nvPr/>
        </p:nvSpPr>
        <p:spPr>
          <a:xfrm>
            <a:off x="7536160" y="5661248"/>
            <a:ext cx="3744416" cy="5355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Data structures don’t know anything about the </a:t>
            </a:r>
            <a:r>
              <a:rPr lang="en-US" sz="1600" dirty="0" err="1">
                <a:solidFill>
                  <a:schemeClr val="tx2"/>
                </a:solidFill>
              </a:rPr>
              <a:t>Lexer</a:t>
            </a:r>
            <a:r>
              <a:rPr lang="en-US" sz="1600" dirty="0">
                <a:solidFill>
                  <a:schemeClr val="tx2"/>
                </a:solidFill>
              </a:rPr>
              <a:t> or the Parser</a:t>
            </a:r>
          </a:p>
        </p:txBody>
      </p:sp>
    </p:spTree>
    <p:extLst>
      <p:ext uri="{BB962C8B-B14F-4D97-AF65-F5344CB8AC3E}">
        <p14:creationId xmlns:p14="http://schemas.microsoft.com/office/powerpoint/2010/main" val="31137468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3143672" y="6069911"/>
            <a:ext cx="5904656" cy="757130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Use the </a:t>
            </a:r>
            <a:r>
              <a:rPr lang="en-US" sz="1600" dirty="0" err="1">
                <a:solidFill>
                  <a:schemeClr val="bg1"/>
                </a:solidFill>
              </a:rPr>
              <a:t>NSCNode</a:t>
            </a:r>
            <a:r>
              <a:rPr lang="en-US" sz="1600" dirty="0">
                <a:solidFill>
                  <a:schemeClr val="bg1"/>
                </a:solidFill>
              </a:rPr>
              <a:t> interface to generate a Nested Switch Case Node which is independent of the language required. Use the Visitor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1CE4A-FCA5-C78B-C01F-7B98E5CF5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690502"/>
            <a:ext cx="6352167" cy="4306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52161-AD7D-BF4D-3076-5279120F5A7A}"/>
              </a:ext>
            </a:extLst>
          </p:cNvPr>
          <p:cNvSpPr txBox="1"/>
          <p:nvPr/>
        </p:nvSpPr>
        <p:spPr>
          <a:xfrm>
            <a:off x="6670702" y="1772816"/>
            <a:ext cx="5509384" cy="5355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chemeClr val="tx2"/>
                </a:solidFill>
                <a:highlight>
                  <a:srgbClr val="FFFF00"/>
                </a:highlight>
              </a:rPr>
              <a:t>Lexer</a:t>
            </a:r>
            <a:r>
              <a:rPr lang="en-US" sz="1600" dirty="0">
                <a:solidFill>
                  <a:schemeClr val="tx2"/>
                </a:solidFill>
              </a:rPr>
              <a:t> - Breaks the original string into Terminal Tokens described by our BNF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4C4AA7-B467-4969-5A0C-5FAFECF3BBD4}"/>
              </a:ext>
            </a:extLst>
          </p:cNvPr>
          <p:cNvSpPr txBox="1"/>
          <p:nvPr/>
        </p:nvSpPr>
        <p:spPr>
          <a:xfrm>
            <a:off x="6682616" y="2631337"/>
            <a:ext cx="5509384" cy="535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Parser</a:t>
            </a:r>
            <a:r>
              <a:rPr lang="en-US" sz="1600" dirty="0">
                <a:solidFill>
                  <a:schemeClr val="tx2"/>
                </a:solidFill>
              </a:rPr>
              <a:t> – Consumes the tokens from the </a:t>
            </a:r>
            <a:r>
              <a:rPr lang="en-US" sz="1600" dirty="0" err="1">
                <a:solidFill>
                  <a:schemeClr val="tx2"/>
                </a:solidFill>
              </a:rPr>
              <a:t>lexer</a:t>
            </a:r>
            <a:r>
              <a:rPr lang="en-US" sz="1600" dirty="0">
                <a:solidFill>
                  <a:schemeClr val="tx2"/>
                </a:solidFill>
              </a:rPr>
              <a:t> and creates a syntax data structure assuming there are no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C046-3F48-4B6C-4EF6-63A2AEE84384}"/>
              </a:ext>
            </a:extLst>
          </p:cNvPr>
          <p:cNvSpPr txBox="1"/>
          <p:nvPr/>
        </p:nvSpPr>
        <p:spPr>
          <a:xfrm>
            <a:off x="6686602" y="3423367"/>
            <a:ext cx="5509384" cy="535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Semantic </a:t>
            </a:r>
            <a:r>
              <a:rPr lang="en-US" sz="1600" dirty="0" err="1">
                <a:solidFill>
                  <a:schemeClr val="tx2"/>
                </a:solidFill>
                <a:highlight>
                  <a:srgbClr val="FFFF00"/>
                </a:highlight>
              </a:rPr>
              <a:t>Analyser</a:t>
            </a:r>
            <a:r>
              <a:rPr lang="en-US" sz="1600" dirty="0">
                <a:solidFill>
                  <a:schemeClr val="tx2"/>
                </a:solidFill>
              </a:rPr>
              <a:t> – Examines the syntax data structure to make sure the </a:t>
            </a:r>
            <a:r>
              <a:rPr lang="en-US" sz="1600" dirty="0" err="1">
                <a:solidFill>
                  <a:schemeClr val="tx2"/>
                </a:solidFill>
              </a:rPr>
              <a:t>fsm</a:t>
            </a:r>
            <a:r>
              <a:rPr lang="en-US" sz="1600" dirty="0">
                <a:solidFill>
                  <a:schemeClr val="tx2"/>
                </a:solidFill>
              </a:rPr>
              <a:t> makes sense.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DDABC-3414-EB25-E56E-82CC6E508851}"/>
              </a:ext>
            </a:extLst>
          </p:cNvPr>
          <p:cNvSpPr txBox="1"/>
          <p:nvPr/>
        </p:nvSpPr>
        <p:spPr>
          <a:xfrm>
            <a:off x="6670702" y="4199620"/>
            <a:ext cx="5509384" cy="757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chemeClr val="tx2"/>
                </a:solidFill>
                <a:highlight>
                  <a:srgbClr val="FFFF00"/>
                </a:highlight>
              </a:rPr>
              <a:t>Optimiser</a:t>
            </a:r>
            <a:r>
              <a:rPr lang="en-US" sz="1600" dirty="0">
                <a:solidFill>
                  <a:schemeClr val="tx2"/>
                </a:solidFill>
              </a:rPr>
              <a:t>– Consumes syntax data structure and optimizes this into a simple state machine (I just converted it to an converter for simplicity)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4B538-4D0B-FE32-3E05-C4CDEFD7E098}"/>
              </a:ext>
            </a:extLst>
          </p:cNvPr>
          <p:cNvSpPr txBox="1"/>
          <p:nvPr/>
        </p:nvSpPr>
        <p:spPr>
          <a:xfrm>
            <a:off x="6682616" y="5226659"/>
            <a:ext cx="5509384" cy="757130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  <a:highlight>
                  <a:srgbClr val="FFFF00"/>
                </a:highlight>
              </a:rPr>
              <a:t>Generator</a:t>
            </a:r>
            <a:r>
              <a:rPr lang="en-US" sz="1600" dirty="0">
                <a:solidFill>
                  <a:schemeClr val="tx2"/>
                </a:solidFill>
              </a:rPr>
              <a:t> – Assembles a list of abstract nodes that represents the nested switch case statement to be generated.</a:t>
            </a:r>
          </a:p>
        </p:txBody>
      </p:sp>
    </p:spTree>
    <p:extLst>
      <p:ext uri="{BB962C8B-B14F-4D97-AF65-F5344CB8AC3E}">
        <p14:creationId xmlns:p14="http://schemas.microsoft.com/office/powerpoint/2010/main" val="5820415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generator from Switch-Case to State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7248128" y="1988840"/>
            <a:ext cx="3744416" cy="978729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The generate code that uses the state pattern you would just need to add another generator, everything else would stay the same.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70474-4B7C-92AE-DCE1-BE5C9B29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43" y="1371600"/>
            <a:ext cx="6288023" cy="5069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387F96-D30C-F1B4-72EC-CA7AB5924117}"/>
              </a:ext>
            </a:extLst>
          </p:cNvPr>
          <p:cNvSpPr txBox="1"/>
          <p:nvPr/>
        </p:nvSpPr>
        <p:spPr>
          <a:xfrm>
            <a:off x="7277969" y="4077072"/>
            <a:ext cx="3744416" cy="9787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We stick with the nested switch case code generator though – as we don’t have to see the code, it is generated for us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E304652-BA98-CBE9-296A-C8E6428E11EF}"/>
              </a:ext>
            </a:extLst>
          </p:cNvPr>
          <p:cNvSpPr/>
          <p:nvPr/>
        </p:nvSpPr>
        <p:spPr>
          <a:xfrm rot="7150056">
            <a:off x="5707823" y="3861048"/>
            <a:ext cx="2592288" cy="4320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164714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47695</TotalTime>
  <Words>483</Words>
  <Application>Microsoft Macintosh PowerPoint</Application>
  <PresentationFormat>Widescreen</PresentationFormat>
  <Paragraphs>52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DFS</vt:lpstr>
      <vt:lpstr>29 – Clean Code – State Machine Compiler (SMC)</vt:lpstr>
      <vt:lpstr>State Machine Compiler (SMC) - Parser</vt:lpstr>
      <vt:lpstr>State Machine Compiler (SMC) - Parser</vt:lpstr>
      <vt:lpstr>Backus–Naur form (BNF) </vt:lpstr>
      <vt:lpstr>Lexical Analysis – Parsing our structure</vt:lpstr>
      <vt:lpstr>Generate the code</vt:lpstr>
      <vt:lpstr>Modify the generator from Switch-Case to State Pattern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92</cp:revision>
  <dcterms:created xsi:type="dcterms:W3CDTF">2022-08-24T15:23:13Z</dcterms:created>
  <dcterms:modified xsi:type="dcterms:W3CDTF">2023-02-05T12:45:23Z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